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1pPr>
    <a:lvl2pPr marL="0" marR="0" indent="4572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2pPr>
    <a:lvl3pPr marL="0" marR="0" indent="9144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3pPr>
    <a:lvl4pPr marL="0" marR="0" indent="13716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4pPr>
    <a:lvl5pPr marL="0" marR="0" indent="18288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5pPr>
    <a:lvl6pPr marL="0" marR="0" indent="22860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6pPr>
    <a:lvl7pPr marL="0" marR="0" indent="27432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7pPr>
    <a:lvl8pPr marL="0" marR="0" indent="32004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8pPr>
    <a:lvl9pPr marL="0" marR="0" indent="3657600" algn="l" defTabSz="825500" rtl="0" fontAlgn="auto" latinLnBrk="0" hangingPunct="0">
      <a:lnSpc>
        <a:spcPct val="80000"/>
      </a:lnSpc>
      <a:spcBef>
        <a:spcPts val="3600"/>
      </a:spcBef>
      <a:spcAft>
        <a:spcPts val="0"/>
      </a:spcAft>
      <a:buClrTx/>
      <a:buSzTx/>
      <a:buFontTx/>
      <a:buNone/>
      <a:tabLst/>
      <a:defRPr b="0" baseline="0" cap="none" i="1" spc="-44" strike="noStrike" sz="4400" u="none" kumimoji="0" normalizeH="0">
        <a:ln>
          <a:noFill/>
        </a:ln>
        <a:solidFill>
          <a:srgbClr val="000000"/>
        </a:solidFill>
        <a:effectLst/>
        <a:uFillTx/>
        <a:latin typeface="Montserrat Medium"/>
        <a:ea typeface="Montserrat Medium"/>
        <a:cs typeface="Montserrat Medium"/>
        <a:sym typeface="Montserra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3585F"/>
        </a:fontRef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3A39E5"/>
        </a:fontRef>
        <a:srgbClr val="3A39E5"/>
      </a:tcTxStyle>
      <a:tcStyle>
        <a:tcBdr>
          <a:left>
            <a:ln w="12700" cap="flat">
              <a:solidFill>
                <a:srgbClr val="525760"/>
              </a:solidFill>
              <a:prstDash val="solid"/>
              <a:miter lim="400000"/>
            </a:ln>
          </a:left>
          <a:right>
            <a:ln w="38100" cap="flat">
              <a:solidFill>
                <a:schemeClr val="accent1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/>
              </a:solidFill>
              <a:prstDash val="solid"/>
              <a:miter lim="400000"/>
            </a:ln>
          </a:top>
          <a:bottom>
            <a:ln w="12700" cap="flat">
              <a:solidFill>
                <a:srgbClr val="5257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25760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AEAEA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5458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45357"/>
              <a:satOff val="2412"/>
              <a:lumOff val="-28753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9FAFF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38100" cap="flat">
              <a:solidFill>
                <a:srgbClr val="545A62"/>
              </a:solidFill>
              <a:prstDash val="solid"/>
              <a:miter lim="400000"/>
            </a:ln>
          </a:right>
          <a:top>
            <a:ln w="12700" cap="flat">
              <a:solidFill>
                <a:srgbClr val="555A61"/>
              </a:solidFill>
              <a:prstDash val="solid"/>
              <a:miter lim="400000"/>
            </a:ln>
          </a:top>
          <a:bottom>
            <a:ln w="12700" cap="flat">
              <a:solidFill>
                <a:srgbClr val="555A61"/>
              </a:solidFill>
              <a:prstDash val="solid"/>
              <a:miter lim="400000"/>
            </a:ln>
          </a:bottom>
          <a:insideH>
            <a:ln w="12700" cap="flat">
              <a:solidFill>
                <a:srgbClr val="555A61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527787"/>
              <a:satOff val="-26837"/>
              <a:lumOff val="15324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45A62"/>
              </a:solidFill>
              <a:prstDash val="solid"/>
              <a:miter lim="400000"/>
            </a:ln>
          </a:left>
          <a:right>
            <a:ln w="12700" cap="flat">
              <a:solidFill>
                <a:srgbClr val="545A62"/>
              </a:solidFill>
              <a:prstDash val="solid"/>
              <a:miter lim="400000"/>
            </a:ln>
          </a:right>
          <a:top>
            <a:ln w="38100" cap="flat">
              <a:solidFill>
                <a:srgbClr val="545A62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45A62"/>
              </a:solidFill>
              <a:prstDash val="solid"/>
              <a:miter lim="400000"/>
            </a:ln>
          </a:insideH>
          <a:insideV>
            <a:ln w="12700" cap="flat">
              <a:solidFill>
                <a:srgbClr val="545A6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38100" cap="flat">
              <a:solidFill>
                <a:srgbClr val="545A62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238625"/>
              <a:satOff val="-6134"/>
              <a:lumOff val="8689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6F4E4"/>
          </a:solidFill>
        </a:fill>
      </a:tcStyle>
    </a:band2H>
    <a:firstCol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38100" cap="flat">
              <a:solidFill>
                <a:srgbClr val="53585F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solidFill>
            <a:schemeClr val="accent5">
              <a:hueOff val="503731"/>
              <a:lumOff val="7092"/>
            </a:schemeClr>
          </a:solidFill>
        </a:fill>
      </a:tcStyle>
    </a:firstCol>
    <a:lastRow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53585F"/>
              </a:solidFill>
              <a:prstDash val="solid"/>
              <a:miter lim="400000"/>
            </a:ln>
          </a:left>
          <a:right>
            <a:ln w="12700" cap="flat">
              <a:solidFill>
                <a:srgbClr val="53585F"/>
              </a:solidFill>
              <a:prstDash val="solid"/>
              <a:miter lim="400000"/>
            </a:ln>
          </a:right>
          <a:top>
            <a:ln w="38100" cap="flat">
              <a:solidFill>
                <a:srgbClr val="54585E"/>
              </a:solidFill>
              <a:prstDash val="solid"/>
              <a:miter lim="400000"/>
            </a:ln>
          </a:top>
          <a:bottom>
            <a:ln w="127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3585F"/>
              </a:solidFill>
              <a:prstDash val="solid"/>
              <a:miter lim="400000"/>
            </a:ln>
          </a:insideH>
          <a:insideV>
            <a:ln w="12700" cap="flat">
              <a:solidFill>
                <a:srgbClr val="53585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Founders Grotesk Medium"/>
          <a:ea typeface="Founders Grotesk Medium"/>
          <a:cs typeface="Founders Grotesk Medium"/>
        </a:font>
        <a:srgbClr val="53575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53585F"/>
              </a:solidFill>
              <a:prstDash val="solid"/>
              <a:miter lim="400000"/>
            </a:ln>
          </a:top>
          <a:bottom>
            <a:ln w="38100" cap="flat">
              <a:solidFill>
                <a:srgbClr val="53585F"/>
              </a:solidFill>
              <a:prstDash val="solid"/>
              <a:miter lim="400000"/>
            </a:ln>
          </a:bottom>
          <a:insideH>
            <a:ln w="12700" cap="flat">
              <a:solidFill>
                <a:srgbClr val="54585E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ounders Grotesk"/>
          <a:ea typeface="Founders Grotesk"/>
          <a:cs typeface="Founders Grotesk"/>
        </a:font>
        <a:srgbClr val="53585F"/>
      </a:tcTxStyle>
      <a:tcStyle>
        <a:tcBdr>
          <a:left>
            <a:ln w="12700" cap="flat">
              <a:solidFill>
                <a:srgbClr val="A8A8A8"/>
              </a:solidFill>
              <a:prstDash val="solid"/>
              <a:miter lim="400000"/>
            </a:ln>
          </a:left>
          <a:right>
            <a:ln w="12700" cap="flat">
              <a:solidFill>
                <a:srgbClr val="A8A8A8"/>
              </a:solidFill>
              <a:prstDash val="solid"/>
              <a:miter lim="400000"/>
            </a:ln>
          </a:right>
          <a:top>
            <a:ln w="12700" cap="flat">
              <a:solidFill>
                <a:srgbClr val="A8A8A8"/>
              </a:solidFill>
              <a:prstDash val="solid"/>
              <a:miter lim="400000"/>
            </a:ln>
          </a:top>
          <a:bottom>
            <a:ln w="12700" cap="flat">
              <a:solidFill>
                <a:srgbClr val="A8A8A8"/>
              </a:solidFill>
              <a:prstDash val="solid"/>
              <a:miter lim="400000"/>
            </a:ln>
          </a:bottom>
          <a:insideH>
            <a:ln w="12700" cap="flat">
              <a:solidFill>
                <a:srgbClr val="A8A8A8"/>
              </a:solidFill>
              <a:prstDash val="solid"/>
              <a:miter lim="400000"/>
            </a:ln>
          </a:insideH>
          <a:insideV>
            <a:ln w="12700" cap="flat">
              <a:solidFill>
                <a:srgbClr val="A8A8A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5666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56667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EBEB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38100" cap="flat">
              <a:solidFill>
                <a:srgbClr val="656667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A8A8A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1pPr>
    <a:lvl2pPr indent="2286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2pPr>
    <a:lvl3pPr indent="4572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3pPr>
    <a:lvl4pPr indent="6858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4pPr>
    <a:lvl5pPr indent="9144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5pPr>
    <a:lvl6pPr indent="11430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6pPr>
    <a:lvl7pPr indent="13716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7pPr>
    <a:lvl8pPr indent="16002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8pPr>
    <a:lvl9pPr indent="1828800" latinLnBrk="0">
      <a:lnSpc>
        <a:spcPct val="107000"/>
      </a:lnSpc>
      <a:spcBef>
        <a:spcPts val="800"/>
      </a:spcBef>
      <a:defRPr>
        <a:latin typeface="Montserrat Regular"/>
        <a:ea typeface="Montserrat Regular"/>
        <a:cs typeface="Montserrat Regular"/>
        <a:sym typeface="Montserrat Regular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hape 2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Required Materials: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Computers with Vectric Aspire or VCarve Desktop/Pro installed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Sample images (e.g., logos, line art, photographs) 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Preferred type: JPG, BMP, SVG, PNG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Introduction (10 minutes) 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Briefly introduce Vectric Aspire and its capabilities. 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Explain the concept of vector graphics and how they differ from raster images. 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Discuss the importance of image quality and resolution for tracing. 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hape 2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Importing Images (15 minutes)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Open Vectric Aspire or VCarve.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Demonstrate how to import an image.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File &gt; Import &gt; Bitmap as well as utilizing the correct icon.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Select the desired image file.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Adjust the image size and position on the workspace.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hape 2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Tracing Images (20 minutes)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Explain the Trace Bitmap tool.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Access the tool from the Tool Bar.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Adjust the trace settings (threshold, line thickness, etc.) to optimize the tracing process.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Demonstrate how to trace different types of images (line art, photographs, etc.).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hape 2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Cleaning Up Traced Vectors (20 minutes)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Explain the importance of cleaning up traced vectors.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Remove unnecessary nodes and lines.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Smooth out rough edges.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Close open paths.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Demonstrate how to use the Node Edit tool to modify vector paths.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Shape 2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Conclusion (5 minutes)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Review the key concepts covered in the lesson.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Discuss potential applications of Vectric Software in various fields (e.g., woodworking, metalworking, sign making).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Answer any questions from students.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Practice Activity (30 minutes) (Recommended)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Assign students a project, such as creating a custom sign or logo in the design environment.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Provide guidance and assistance as needed.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Encourage students to experiment with different tracing techniques.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Assessment: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Observe students' work during the practice activity.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Evaluate the quality of their traced vectors.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Assess their ability to troubleshoot and solve problems.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Additional Tips: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Provide clear and concise instructions.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Use visual aids (e.g., screencasts, diagrams) to enhance understanding.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Encourage students to ask questions and experiment with different techniques.</a:t>
            </a:r>
          </a:p>
          <a:p>
            <a:pPr marL="228600" indent="-228600">
              <a:buSzPct val="100000"/>
              <a:buChar char="•"/>
              <a:defRPr>
                <a:latin typeface="Arial"/>
                <a:ea typeface="Arial"/>
                <a:cs typeface="Arial"/>
                <a:sym typeface="Arial"/>
              </a:defRPr>
            </a:pPr>
            <a:r>
              <a:t>Offer additional resources and tutorials for further learning.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By following this lesson plan, students will gain a solid foundation in importing and tracing images in Vectric Aspire/VCarve, preparing them for more advanced CNC projects.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rgbClr val="2776E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3" name="Author and Date"/>
          <p:cNvSpPr txBox="1"/>
          <p:nvPr>
            <p:ph type="body" sz="quarter" idx="21" hasCustomPrompt="1"/>
          </p:nvPr>
        </p:nvSpPr>
        <p:spPr>
          <a:xfrm>
            <a:off x="622300" y="12331700"/>
            <a:ext cx="23235147" cy="555244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b="1" cap="all" spc="168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Author and Date </a:t>
            </a:r>
          </a:p>
        </p:txBody>
      </p:sp>
      <p:sp>
        <p:nvSpPr>
          <p:cNvPr id="14" name="Line"/>
          <p:cNvSpPr/>
          <p:nvPr/>
        </p:nvSpPr>
        <p:spPr>
          <a:xfrm>
            <a:off x="634956" y="9475085"/>
            <a:ext cx="23114088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5" name="Body Level One…"/>
          <p:cNvSpPr txBox="1"/>
          <p:nvPr>
            <p:ph type="body" sz="quarter" idx="1" hasCustomPrompt="1"/>
          </p:nvPr>
        </p:nvSpPr>
        <p:spPr>
          <a:xfrm>
            <a:off x="569240" y="1133031"/>
            <a:ext cx="9964775" cy="6161623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100000"/>
              </a:lnSpc>
              <a:tabLst/>
              <a:defRPr spc="-72" sz="7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defTabSz="825500">
              <a:lnSpc>
                <a:spcPct val="100000"/>
              </a:lnSpc>
              <a:tabLst/>
              <a:defRPr spc="-72" sz="7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defTabSz="825500">
              <a:lnSpc>
                <a:spcPct val="100000"/>
              </a:lnSpc>
              <a:tabLst/>
              <a:defRPr spc="-72" sz="7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defTabSz="825500">
              <a:lnSpc>
                <a:spcPct val="100000"/>
              </a:lnSpc>
              <a:tabLst/>
              <a:defRPr spc="-72" sz="7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defTabSz="825500">
              <a:lnSpc>
                <a:spcPct val="100000"/>
              </a:lnSpc>
              <a:tabLst/>
              <a:defRPr spc="-72" sz="7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" name="Presentation Title"/>
          <p:cNvSpPr txBox="1"/>
          <p:nvPr>
            <p:ph type="title" hasCustomPrompt="1"/>
          </p:nvPr>
        </p:nvSpPr>
        <p:spPr>
          <a:xfrm>
            <a:off x="574426" y="9544935"/>
            <a:ext cx="23235148" cy="264706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70000"/>
              </a:lnSpc>
              <a:defRPr b="1" spc="-300" sz="1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Presentation Title</a:t>
            </a:r>
          </a:p>
        </p:txBody>
      </p:sp>
      <p:pic>
        <p:nvPicPr>
          <p:cNvPr id="17" name="logo full.png" descr="logo fu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66100" y="12103100"/>
            <a:ext cx="3271138" cy="100650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26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27" name="Slide Title"/>
          <p:cNvSpPr txBox="1"/>
          <p:nvPr>
            <p:ph type="title" hasCustomPrompt="1"/>
          </p:nvPr>
        </p:nvSpPr>
        <p:spPr>
          <a:xfrm>
            <a:off x="571500" y="715982"/>
            <a:ext cx="23241000" cy="1951018"/>
          </a:xfrm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 spc="-239" sz="12000">
                <a:solidFill>
                  <a:srgbClr val="2776E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36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atem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45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46" name="Body Level One…"/>
          <p:cNvSpPr txBox="1"/>
          <p:nvPr>
            <p:ph type="body" sz="half" idx="1" hasCustomPrompt="1"/>
          </p:nvPr>
        </p:nvSpPr>
        <p:spPr>
          <a:xfrm>
            <a:off x="571500" y="3898900"/>
            <a:ext cx="23236826" cy="5499100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100000"/>
              </a:lnSpc>
              <a:tabLst/>
              <a:defRPr spc="-23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Fact">
    <p:bg>
      <p:bgPr>
        <a:solidFill>
          <a:srgbClr val="C3D9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dy Level One…"/>
          <p:cNvSpPr txBox="1"/>
          <p:nvPr>
            <p:ph type="body" idx="1" hasCustomPrompt="1"/>
          </p:nvPr>
        </p:nvSpPr>
        <p:spPr>
          <a:xfrm>
            <a:off x="634999" y="1346200"/>
            <a:ext cx="23241001" cy="8451368"/>
          </a:xfrm>
          <a:prstGeom prst="rect">
            <a:avLst/>
          </a:prstGeom>
        </p:spPr>
        <p:txBody>
          <a:bodyPr anchor="b"/>
          <a:lstStyle>
            <a:lvl1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1pPr>
            <a:lvl2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2pPr>
            <a:lvl3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3pPr>
            <a:lvl4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4pPr>
            <a:lvl5pPr defTabSz="825500">
              <a:lnSpc>
                <a:spcPct val="80000"/>
              </a:lnSpc>
              <a:tabLst/>
              <a:defRPr spc="-419" sz="42000">
                <a:solidFill>
                  <a:schemeClr val="accent1"/>
                </a:solidFill>
                <a:latin typeface="Founders Grotesk Light"/>
                <a:ea typeface="Founders Grotesk Light"/>
                <a:cs typeface="Founders Grotesk Light"/>
                <a:sym typeface="Founders Grotesk 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5" name="Fact information"/>
          <p:cNvSpPr txBox="1"/>
          <p:nvPr>
            <p:ph type="body" sz="quarter" idx="21" hasCustomPrompt="1"/>
          </p:nvPr>
        </p:nvSpPr>
        <p:spPr>
          <a:xfrm>
            <a:off x="635000" y="9170947"/>
            <a:ext cx="23241000" cy="932816"/>
          </a:xfrm>
          <a:prstGeom prst="rect">
            <a:avLst/>
          </a:prstGeom>
        </p:spPr>
        <p:txBody>
          <a:bodyPr/>
          <a:lstStyle>
            <a:lvl1pPr defTabSz="817244">
              <a:lnSpc>
                <a:spcPct val="80000"/>
              </a:lnSpc>
              <a:tabLst/>
              <a:defRPr spc="-54" sz="5445">
                <a:solidFill>
                  <a:schemeClr val="accent1"/>
                </a:solidFill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56" name="Li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57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bg>
      <p:bgPr>
        <a:solidFill>
          <a:srgbClr val="C3D9E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66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1">
                <a:hueOff val="-42304"/>
                <a:satOff val="23749"/>
                <a:lumOff val="-45745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67" name="Attribution"/>
          <p:cNvSpPr txBox="1"/>
          <p:nvPr>
            <p:ph type="body" sz="quarter" idx="21" hasCustomPrompt="1"/>
          </p:nvPr>
        </p:nvSpPr>
        <p:spPr>
          <a:xfrm>
            <a:off x="1148060" y="9247147"/>
            <a:ext cx="22707182" cy="932816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pc="-54" sz="5445">
                <a:solidFill>
                  <a:schemeClr val="accent1"/>
                </a:solidFill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68" name="Body Level One…"/>
          <p:cNvSpPr txBox="1"/>
          <p:nvPr>
            <p:ph type="body" sz="half" idx="1" hasCustomPrompt="1"/>
          </p:nvPr>
        </p:nvSpPr>
        <p:spPr>
          <a:xfrm>
            <a:off x="515838" y="1325581"/>
            <a:ext cx="23241001" cy="4970080"/>
          </a:xfrm>
          <a:prstGeom prst="rect">
            <a:avLst/>
          </a:prstGeom>
        </p:spPr>
        <p:txBody>
          <a:bodyPr/>
          <a:lstStyle>
            <a:lvl1pPr marL="419100" indent="-4191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marL="419100" indent="381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marL="419100" indent="4953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marL="419100" indent="9525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marL="419100" indent="1409700" defTabSz="825500">
              <a:lnSpc>
                <a:spcPct val="80000"/>
              </a:lnSpc>
              <a:tabLst/>
              <a:defRPr spc="-119" sz="12000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ink flamingo with its nose to the water"/>
          <p:cNvSpPr/>
          <p:nvPr>
            <p:ph type="pic" sz="half" idx="21"/>
          </p:nvPr>
        </p:nvSpPr>
        <p:spPr>
          <a:xfrm>
            <a:off x="12192000" y="-1003300"/>
            <a:ext cx="11557000" cy="76792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7" name="Black iguana with its baby on its back"/>
          <p:cNvSpPr/>
          <p:nvPr>
            <p:ph type="pic" sz="half" idx="22"/>
          </p:nvPr>
        </p:nvSpPr>
        <p:spPr>
          <a:xfrm>
            <a:off x="12192000" y="5397500"/>
            <a:ext cx="11557000" cy="77497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8" name="Blue-footed booby bird on sand"/>
          <p:cNvSpPr/>
          <p:nvPr>
            <p:ph type="pic" idx="23"/>
          </p:nvPr>
        </p:nvSpPr>
        <p:spPr>
          <a:xfrm>
            <a:off x="571500" y="-698500"/>
            <a:ext cx="11684000" cy="144264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ea turtle swimming underwater"/>
          <p:cNvSpPr/>
          <p:nvPr>
            <p:ph type="pic" idx="21"/>
          </p:nvPr>
        </p:nvSpPr>
        <p:spPr>
          <a:xfrm>
            <a:off x="0" y="-2984500"/>
            <a:ext cx="28333700" cy="17479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a turtle swimming underwater"/>
          <p:cNvSpPr/>
          <p:nvPr>
            <p:ph type="pic" idx="21"/>
          </p:nvPr>
        </p:nvSpPr>
        <p:spPr>
          <a:xfrm>
            <a:off x="0" y="-3898900"/>
            <a:ext cx="28587700" cy="17636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6" name="Body Level One…"/>
          <p:cNvSpPr txBox="1"/>
          <p:nvPr>
            <p:ph type="body" sz="quarter" idx="1" hasCustomPrompt="1"/>
          </p:nvPr>
        </p:nvSpPr>
        <p:spPr>
          <a:xfrm>
            <a:off x="571500" y="853952"/>
            <a:ext cx="23241000" cy="2321049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defTabSz="825500">
              <a:lnSpc>
                <a:spcPct val="80000"/>
              </a:lnSpc>
              <a:tabLst/>
              <a:defRPr spc="-79">
                <a:solidFill>
                  <a:srgbClr val="FFFFFF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7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634956" y="9475085"/>
            <a:ext cx="23114088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9" name="Presentation Title"/>
          <p:cNvSpPr txBox="1"/>
          <p:nvPr>
            <p:ph type="title" hasCustomPrompt="1"/>
          </p:nvPr>
        </p:nvSpPr>
        <p:spPr>
          <a:xfrm>
            <a:off x="571500" y="9525000"/>
            <a:ext cx="23241000" cy="2641600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pc="-300" sz="15000"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30" name="lesson guide // session 8"/>
          <p:cNvSpPr txBox="1"/>
          <p:nvPr/>
        </p:nvSpPr>
        <p:spPr>
          <a:xfrm>
            <a:off x="622300" y="12332758"/>
            <a:ext cx="23241000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b="1" cap="all" i="0" spc="168" sz="2800">
                <a:solidFill>
                  <a:srgbClr val="2776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lesson guide // session 8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23431499" y="12824502"/>
            <a:ext cx="371756" cy="55524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Photo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ea turtle swimming underwater with a school of fish"/>
          <p:cNvSpPr/>
          <p:nvPr>
            <p:ph type="pic" idx="21"/>
          </p:nvPr>
        </p:nvSpPr>
        <p:spPr>
          <a:xfrm>
            <a:off x="9626600" y="-1"/>
            <a:ext cx="21901492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0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1" name="Slide Title"/>
          <p:cNvSpPr txBox="1"/>
          <p:nvPr>
            <p:ph type="title" hasCustomPrompt="1"/>
          </p:nvPr>
        </p:nvSpPr>
        <p:spPr>
          <a:xfrm>
            <a:off x="571500" y="4770137"/>
            <a:ext cx="11049000" cy="7036978"/>
          </a:xfrm>
          <a:prstGeom prst="rect">
            <a:avLst/>
          </a:prstGeom>
        </p:spPr>
        <p:txBody>
          <a:bodyPr/>
          <a:lstStyle>
            <a:lvl1pPr>
              <a:defRPr spc="-300" sz="150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42" name="lesson guide // session 8"/>
          <p:cNvSpPr txBox="1"/>
          <p:nvPr/>
        </p:nvSpPr>
        <p:spPr>
          <a:xfrm>
            <a:off x="622300" y="12332758"/>
            <a:ext cx="23241000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b="1" cap="all" i="0" spc="168" sz="2800">
                <a:solidFill>
                  <a:srgbClr val="2776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lesson guide // session 8</a:t>
            </a:r>
          </a:p>
        </p:txBody>
      </p:sp>
      <p:sp>
        <p:nvSpPr>
          <p:cNvPr id="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Untitled-1.jpg" descr="Untitled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77" y="7621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52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53" name="Body Level One…"/>
          <p:cNvSpPr txBox="1"/>
          <p:nvPr>
            <p:ph type="body" idx="1" hasCustomPrompt="1"/>
          </p:nvPr>
        </p:nvSpPr>
        <p:spPr>
          <a:xfrm>
            <a:off x="571500" y="3904441"/>
            <a:ext cx="18868731" cy="7697009"/>
          </a:xfrm>
          <a:prstGeom prst="rect">
            <a:avLst/>
          </a:prstGeom>
        </p:spPr>
        <p:txBody>
          <a:bodyPr/>
          <a:lstStyle>
            <a:lvl1pPr marL="478971" indent="-478971" defTabSz="825500">
              <a:spcBef>
                <a:spcPts val="3600"/>
              </a:spcBef>
              <a:buClr>
                <a:srgbClr val="2776E2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36171" indent="-478971" defTabSz="825500">
              <a:spcBef>
                <a:spcPts val="3600"/>
              </a:spcBef>
              <a:buClr>
                <a:srgbClr val="2776E2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93371" indent="-478971" defTabSz="825500">
              <a:spcBef>
                <a:spcPts val="3600"/>
              </a:spcBef>
              <a:buClr>
                <a:srgbClr val="2776E2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0571" indent="-478971" defTabSz="825500">
              <a:spcBef>
                <a:spcPts val="3600"/>
              </a:spcBef>
              <a:buClr>
                <a:srgbClr val="2776E2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07771" indent="-478971" defTabSz="825500">
              <a:spcBef>
                <a:spcPts val="3600"/>
              </a:spcBef>
              <a:buClr>
                <a:srgbClr val="2776E2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Slide Title"/>
          <p:cNvSpPr txBox="1"/>
          <p:nvPr>
            <p:ph type="title" hasCustomPrompt="1"/>
          </p:nvPr>
        </p:nvSpPr>
        <p:spPr>
          <a:xfrm>
            <a:off x="546100" y="768723"/>
            <a:ext cx="23241000" cy="195101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60000"/>
              </a:lnSpc>
              <a:defRPr b="1" spc="-239" sz="12000">
                <a:solidFill>
                  <a:srgbClr val="2776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Title</a:t>
            </a:r>
          </a:p>
        </p:txBody>
      </p:sp>
      <p:pic>
        <p:nvPicPr>
          <p:cNvPr id="55" name="simply vector final copybl.png" descr="simply vector final copyb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64190" y="12106293"/>
            <a:ext cx="3276568" cy="1008176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lesson guide // session 8"/>
          <p:cNvSpPr txBox="1"/>
          <p:nvPr/>
        </p:nvSpPr>
        <p:spPr>
          <a:xfrm>
            <a:off x="622300" y="12332758"/>
            <a:ext cx="23241000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b="1" cap="all" i="0" spc="168" sz="2800">
                <a:solidFill>
                  <a:srgbClr val="2776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lesson guide // session 8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xfrm>
            <a:off x="23436122" y="12826999"/>
            <a:ext cx="371756" cy="55524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Untitled-1.jpg" descr="Untitled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77" y="76212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Line"/>
          <p:cNvSpPr/>
          <p:nvPr/>
        </p:nvSpPr>
        <p:spPr>
          <a:xfrm>
            <a:off x="635000" y="12192000"/>
            <a:ext cx="23118143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66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67" name="Body Level One…"/>
          <p:cNvSpPr txBox="1"/>
          <p:nvPr>
            <p:ph type="body" idx="1" hasCustomPrompt="1"/>
          </p:nvPr>
        </p:nvSpPr>
        <p:spPr>
          <a:xfrm>
            <a:off x="571500" y="3898900"/>
            <a:ext cx="23241000" cy="7696200"/>
          </a:xfrm>
          <a:prstGeom prst="rect">
            <a:avLst/>
          </a:prstGeom>
        </p:spPr>
        <p:txBody>
          <a:bodyPr numCol="2" spcCol="1162050"/>
          <a:lstStyle>
            <a:lvl1pPr marL="4789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361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933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505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3077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8" name="lesson guide // session 8"/>
          <p:cNvSpPr txBox="1"/>
          <p:nvPr/>
        </p:nvSpPr>
        <p:spPr>
          <a:xfrm>
            <a:off x="622300" y="12332758"/>
            <a:ext cx="23241000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b="1" cap="all" i="0" spc="168" sz="2800">
                <a:solidFill>
                  <a:srgbClr val="2776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lesson guide // session 8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Subtitle"/>
          <p:cNvSpPr txBox="1"/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80000"/>
              </a:lnSpc>
              <a:tabLst/>
              <a:defRPr spc="-79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7" name="Blue-footed booby bird on sand"/>
          <p:cNvSpPr/>
          <p:nvPr>
            <p:ph type="pic" idx="22"/>
          </p:nvPr>
        </p:nvSpPr>
        <p:spPr>
          <a:xfrm>
            <a:off x="0" y="-671784"/>
            <a:ext cx="12196747" cy="150595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8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79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80" name="Slide Title"/>
          <p:cNvSpPr txBox="1"/>
          <p:nvPr>
            <p:ph type="title" hasCustomPrompt="1"/>
          </p:nvPr>
        </p:nvSpPr>
        <p:spPr>
          <a:xfrm>
            <a:off x="12543444" y="844004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b="1" spc="0" sz="7500">
                <a:solidFill>
                  <a:srgbClr val="2776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81" name="Body Level One…"/>
          <p:cNvSpPr txBox="1"/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78971" indent="-478971" defTabSz="825500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36171" indent="-478971" defTabSz="825500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93371" indent="-478971" defTabSz="825500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50571" indent="-478971" defTabSz="825500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307771" indent="-478971" defTabSz="825500">
              <a:lnSpc>
                <a:spcPct val="80000"/>
              </a:lnSpc>
              <a:spcBef>
                <a:spcPts val="3600"/>
              </a:spcBef>
              <a:buClr>
                <a:srgbClr val="2776E2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lesson guide // session 8"/>
          <p:cNvSpPr txBox="1"/>
          <p:nvPr/>
        </p:nvSpPr>
        <p:spPr>
          <a:xfrm>
            <a:off x="622300" y="12332758"/>
            <a:ext cx="23241000" cy="55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0"/>
              </a:spcBef>
              <a:defRPr b="1" cap="all" i="0" spc="168" sz="2800">
                <a:solidFill>
                  <a:srgbClr val="2776E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lesson guide // session 8</a:t>
            </a:r>
          </a:p>
        </p:txBody>
      </p:sp>
      <p:pic>
        <p:nvPicPr>
          <p:cNvPr id="83" name="simply vector final copybl.png" descr="simply vector final copyb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66100" y="12106293"/>
            <a:ext cx="3276568" cy="1008176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Live Video Smal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lide Subtitle"/>
          <p:cNvSpPr txBox="1"/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pc="-79" sz="79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92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93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94" name="Slide Title"/>
          <p:cNvSpPr txBox="1"/>
          <p:nvPr>
            <p:ph type="title" hasCustomPrompt="1"/>
          </p:nvPr>
        </p:nvSpPr>
        <p:spPr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spc="0" sz="8000">
                <a:solidFill>
                  <a:srgbClr val="2776E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95" name="Body Level One…"/>
          <p:cNvSpPr txBox="1"/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789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361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933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505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3077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Live Video Larg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Subtitle"/>
          <p:cNvSpPr txBox="1"/>
          <p:nvPr>
            <p:ph type="body" sz="quarter" idx="21" hasCustomPrompt="1"/>
          </p:nvPr>
        </p:nvSpPr>
        <p:spPr>
          <a:xfrm>
            <a:off x="13157200" y="1852248"/>
            <a:ext cx="10256838" cy="1310641"/>
          </a:xfrm>
          <a:prstGeom prst="rect">
            <a:avLst/>
          </a:prstGeom>
        </p:spPr>
        <p:txBody>
          <a:bodyPr anchor="ctr"/>
          <a:lstStyle>
            <a:lvl1pPr defTabSz="817244">
              <a:lnSpc>
                <a:spcPct val="80000"/>
              </a:lnSpc>
              <a:tabLst/>
              <a:defRPr spc="-79" sz="7919">
                <a:solidFill>
                  <a:schemeClr val="accent1"/>
                </a:solidFill>
                <a:latin typeface="Founders Grotesk"/>
                <a:ea typeface="Founders Grotesk"/>
                <a:cs typeface="Founders Grotesk"/>
                <a:sym typeface="Founders Grotesk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4" name="Line"/>
          <p:cNvSpPr/>
          <p:nvPr/>
        </p:nvSpPr>
        <p:spPr>
          <a:xfrm>
            <a:off x="12196142" y="12192000"/>
            <a:ext cx="11552858" cy="0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05" name="Line"/>
          <p:cNvSpPr/>
          <p:nvPr/>
        </p:nvSpPr>
        <p:spPr>
          <a:xfrm>
            <a:off x="12192000" y="692907"/>
            <a:ext cx="11561143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06" name="Slide Title"/>
          <p:cNvSpPr txBox="1"/>
          <p:nvPr>
            <p:ph type="title" hasCustomPrompt="1"/>
          </p:nvPr>
        </p:nvSpPr>
        <p:spPr>
          <a:xfrm>
            <a:off x="13157200" y="864810"/>
            <a:ext cx="10256838" cy="1308101"/>
          </a:xfrm>
          <a:prstGeom prst="rect">
            <a:avLst/>
          </a:prstGeom>
        </p:spPr>
        <p:txBody>
          <a:bodyPr anchor="b"/>
          <a:lstStyle>
            <a:lvl1pPr>
              <a:defRPr spc="0" sz="8000">
                <a:solidFill>
                  <a:srgbClr val="2776E2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Slide Title </a:t>
            </a:r>
          </a:p>
        </p:txBody>
      </p:sp>
      <p:sp>
        <p:nvSpPr>
          <p:cNvPr id="107" name="Body Level One…"/>
          <p:cNvSpPr txBox="1"/>
          <p:nvPr>
            <p:ph type="body" sz="half" idx="1" hasCustomPrompt="1"/>
          </p:nvPr>
        </p:nvSpPr>
        <p:spPr>
          <a:xfrm>
            <a:off x="13157200" y="3904441"/>
            <a:ext cx="10256838" cy="7303309"/>
          </a:xfrm>
          <a:prstGeom prst="rect">
            <a:avLst/>
          </a:prstGeom>
        </p:spPr>
        <p:txBody>
          <a:bodyPr/>
          <a:lstStyle>
            <a:lvl1pPr marL="4789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361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933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505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307771" indent="-478971" defTabSz="825500">
              <a:lnSpc>
                <a:spcPct val="80000"/>
              </a:lnSpc>
              <a:spcBef>
                <a:spcPts val="3600"/>
              </a:spcBef>
              <a:buClr>
                <a:schemeClr val="accent1"/>
              </a:buClr>
              <a:buSzPct val="100000"/>
              <a:buChar char="•"/>
              <a:tabLst/>
              <a:defRPr i="1" spc="-44"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bg>
      <p:bgPr>
        <a:solidFill>
          <a:schemeClr val="accent3">
            <a:hueOff val="513816"/>
            <a:satOff val="9467"/>
            <a:lumOff val="1748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16" name="Line"/>
          <p:cNvSpPr/>
          <p:nvPr/>
        </p:nvSpPr>
        <p:spPr>
          <a:xfrm>
            <a:off x="635000" y="9443335"/>
            <a:ext cx="23114000" cy="1"/>
          </a:xfrm>
          <a:prstGeom prst="line">
            <a:avLst/>
          </a:prstGeom>
          <a:ln w="1143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17" name="Section Title"/>
          <p:cNvSpPr txBox="1"/>
          <p:nvPr>
            <p:ph type="title" hasCustomPrompt="1"/>
          </p:nvPr>
        </p:nvSpPr>
        <p:spPr>
          <a:xfrm>
            <a:off x="571500" y="9530979"/>
            <a:ext cx="23241000" cy="20193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spc="-300" sz="15000">
                <a:solidFill>
                  <a:schemeClr val="accent1"/>
                </a:solidFill>
                <a:latin typeface="+mn-lt"/>
                <a:ea typeface="+mn-ea"/>
                <a:cs typeface="+mn-cs"/>
                <a:sym typeface="Founders Grotesk Semibold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>
            <a:hueOff val="-42304"/>
            <a:satOff val="23749"/>
            <a:lumOff val="-45745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 Title"/>
          <p:cNvSpPr txBox="1"/>
          <p:nvPr>
            <p:ph type="title" hasCustomPrompt="1"/>
          </p:nvPr>
        </p:nvSpPr>
        <p:spPr>
          <a:xfrm>
            <a:off x="575641" y="881082"/>
            <a:ext cx="23241001" cy="1951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Agenda Title</a:t>
            </a:r>
          </a:p>
        </p:txBody>
      </p:sp>
      <p:sp>
        <p:nvSpPr>
          <p:cNvPr id="3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chemeClr val="accent4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" name="Body Level One…"/>
          <p:cNvSpPr txBox="1"/>
          <p:nvPr>
            <p:ph type="body" idx="1" hasCustomPrompt="1"/>
          </p:nvPr>
        </p:nvSpPr>
        <p:spPr>
          <a:xfrm>
            <a:off x="575641" y="3276600"/>
            <a:ext cx="23241001" cy="9870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3431499" y="12826999"/>
            <a:ext cx="371756" cy="55524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i="0" spc="28" sz="28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200" u="none">
          <a:solidFill>
            <a:srgbClr val="FFFFFF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1pPr>
      <a:lvl2pPr marL="0" marR="0" indent="457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200" u="none">
          <a:solidFill>
            <a:srgbClr val="FFFFFF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2pPr>
      <a:lvl3pPr marL="0" marR="0" indent="914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200" u="none">
          <a:solidFill>
            <a:srgbClr val="FFFFFF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3pPr>
      <a:lvl4pPr marL="0" marR="0" indent="1371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200" u="none">
          <a:solidFill>
            <a:srgbClr val="FFFFFF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4pPr>
      <a:lvl5pPr marL="0" marR="0" indent="18288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200" u="none">
          <a:solidFill>
            <a:srgbClr val="FFFFFF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5pPr>
      <a:lvl6pPr marL="0" marR="0" indent="22860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200" u="none">
          <a:solidFill>
            <a:srgbClr val="FFFFFF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6pPr>
      <a:lvl7pPr marL="0" marR="0" indent="27432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200" u="none">
          <a:solidFill>
            <a:srgbClr val="FFFFFF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7pPr>
      <a:lvl8pPr marL="0" marR="0" indent="32004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200" u="none">
          <a:solidFill>
            <a:srgbClr val="FFFFFF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8pPr>
      <a:lvl9pPr marL="0" marR="0" indent="3657600" algn="l" defTabSz="8255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72" strike="noStrike" sz="7200" u="none">
          <a:solidFill>
            <a:srgbClr val="FFFFFF"/>
          </a:solidFill>
          <a:uFillTx/>
          <a:latin typeface="Montserrat Regular"/>
          <a:ea typeface="Montserrat Regular"/>
          <a:cs typeface="Montserrat Regular"/>
          <a:sym typeface="Montserrat Regular"/>
        </a:defRPr>
      </a:lvl9pPr>
    </p:titleStyle>
    <p:bodyStyle>
      <a:lvl1pPr marL="0" marR="0" indent="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1pPr>
      <a:lvl2pPr marL="0" marR="0" indent="457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2pPr>
      <a:lvl3pPr marL="0" marR="0" indent="914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3pPr>
      <a:lvl4pPr marL="0" marR="0" indent="1371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4pPr>
      <a:lvl5pPr marL="0" marR="0" indent="18288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5pPr>
      <a:lvl6pPr marL="0" marR="0" indent="22860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6pPr>
      <a:lvl7pPr marL="0" marR="0" indent="27432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7pPr>
      <a:lvl8pPr marL="0" marR="0" indent="32004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8pPr>
      <a:lvl9pPr marL="0" marR="0" indent="3657600" algn="l" defTabSz="4699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469900" algn="l"/>
        </a:tabLst>
        <a:defRPr b="0" baseline="0" cap="none" i="0" spc="0" strike="noStrike" sz="8000" u="none">
          <a:solidFill>
            <a:srgbClr val="C3CCB0"/>
          </a:solidFill>
          <a:uFillTx/>
          <a:latin typeface="+mn-lt"/>
          <a:ea typeface="+mn-ea"/>
          <a:cs typeface="+mn-cs"/>
          <a:sym typeface="Founders Grotesk Semibold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1pPr>
      <a:lvl2pPr marL="0" marR="0" indent="457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2pPr>
      <a:lvl3pPr marL="0" marR="0" indent="914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3pPr>
      <a:lvl4pPr marL="0" marR="0" indent="1371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4pPr>
      <a:lvl5pPr marL="0" marR="0" indent="18288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5pPr>
      <a:lvl6pPr marL="0" marR="0" indent="22860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6pPr>
      <a:lvl7pPr marL="0" marR="0" indent="27432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7pPr>
      <a:lvl8pPr marL="0" marR="0" indent="32004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8pPr>
      <a:lvl9pPr marL="0" marR="0" indent="365760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28" strike="noStrike" sz="2800" u="none">
          <a:solidFill>
            <a:schemeClr val="tx1"/>
          </a:solidFill>
          <a:uFillTx/>
          <a:latin typeface="+mn-lt"/>
          <a:ea typeface="+mn-ea"/>
          <a:cs typeface="+mn-cs"/>
          <a:sym typeface="Founders Grotesk Condense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Bitmap to vector conversi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Bitmap to vector conversion</a:t>
            </a:r>
          </a:p>
        </p:txBody>
      </p:sp>
      <p:sp>
        <p:nvSpPr>
          <p:cNvPr id="204" name="Simply Technologies…"/>
          <p:cNvSpPr txBox="1"/>
          <p:nvPr>
            <p:ph type="subTitle" sz="quarter" idx="1"/>
          </p:nvPr>
        </p:nvSpPr>
        <p:spPr>
          <a:xfrm>
            <a:off x="791798" y="826864"/>
            <a:ext cx="9964775" cy="6161623"/>
          </a:xfrm>
          <a:prstGeom prst="rect">
            <a:avLst/>
          </a:prstGeom>
        </p:spPr>
        <p:txBody>
          <a:bodyPr/>
          <a:lstStyle/>
          <a:p>
            <a:pPr/>
            <a:r>
              <a:t>Simply Technologies</a:t>
            </a:r>
          </a:p>
          <a:p>
            <a:pPr/>
            <a:r>
              <a:t>Lesson Guide</a:t>
            </a:r>
          </a:p>
        </p:txBody>
      </p:sp>
      <p:sp>
        <p:nvSpPr>
          <p:cNvPr id="205" name="Session 8"/>
          <p:cNvSpPr txBox="1"/>
          <p:nvPr>
            <p:ph type="ctrTitle"/>
          </p:nvPr>
        </p:nvSpPr>
        <p:spPr>
          <a:xfrm>
            <a:off x="574426" y="9557635"/>
            <a:ext cx="23235148" cy="2647065"/>
          </a:xfrm>
          <a:prstGeom prst="rect">
            <a:avLst/>
          </a:prstGeom>
        </p:spPr>
        <p:txBody>
          <a:bodyPr/>
          <a:lstStyle/>
          <a:p>
            <a:pPr/>
            <a:r>
              <a:t>Session 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Learning Objectives"/>
          <p:cNvSpPr txBox="1"/>
          <p:nvPr>
            <p:ph type="title"/>
          </p:nvPr>
        </p:nvSpPr>
        <p:spPr>
          <a:xfrm>
            <a:off x="571500" y="1039869"/>
            <a:ext cx="23241000" cy="1951019"/>
          </a:xfrm>
          <a:prstGeom prst="rect">
            <a:avLst/>
          </a:prstGeom>
        </p:spPr>
        <p:txBody>
          <a:bodyPr/>
          <a:lstStyle/>
          <a:p>
            <a:pPr/>
            <a:r>
              <a:t>Learning Objectives</a:t>
            </a:r>
          </a:p>
        </p:txBody>
      </p:sp>
      <p:sp>
        <p:nvSpPr>
          <p:cNvPr id="210" name="Students will be able to import images in Vectric Software.…"/>
          <p:cNvSpPr txBox="1"/>
          <p:nvPr>
            <p:ph type="body" idx="1"/>
          </p:nvPr>
        </p:nvSpPr>
        <p:spPr>
          <a:xfrm>
            <a:off x="571500" y="3890207"/>
            <a:ext cx="18868731" cy="7697009"/>
          </a:xfrm>
          <a:prstGeom prst="rect">
            <a:avLst/>
          </a:prstGeom>
        </p:spPr>
        <p:txBody>
          <a:bodyPr/>
          <a:lstStyle/>
          <a:p>
            <a:pPr marL="468085" indent="-468085"/>
            <a:r>
              <a:t>Students will be able to import images in Vectric Software.</a:t>
            </a:r>
            <a:br/>
          </a:p>
          <a:p>
            <a:pPr marL="468085" indent="-468085"/>
            <a:r>
              <a:t>Students will be able to use the “Trace Bitmap” tool to convert images into vector files.</a:t>
            </a:r>
            <a:br/>
          </a:p>
          <a:p>
            <a:pPr marL="468085" indent="-468085"/>
            <a:r>
              <a:t>Students will be able to clean up and edit traced vectors.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13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14" name="Working With Imag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Working With Images</a:t>
            </a:r>
          </a:p>
        </p:txBody>
      </p:sp>
      <p:sp>
        <p:nvSpPr>
          <p:cNvPr id="215" name="Vector vs. Raster Images…"/>
          <p:cNvSpPr txBox="1"/>
          <p:nvPr>
            <p:ph type="body" sz="half" idx="1"/>
          </p:nvPr>
        </p:nvSpPr>
        <p:spPr>
          <a:xfrm>
            <a:off x="13169169" y="3206345"/>
            <a:ext cx="10256839" cy="7303310"/>
          </a:xfrm>
          <a:prstGeom prst="rect">
            <a:avLst/>
          </a:prstGeom>
        </p:spPr>
        <p:txBody>
          <a:bodyPr/>
          <a:lstStyle/>
          <a:p>
            <a:pPr marL="467832" indent="-467832"/>
            <a:r>
              <a:t>Vector vs. Raster Images</a:t>
            </a:r>
          </a:p>
          <a:p>
            <a:pPr marL="467832" indent="-467832"/>
            <a:r>
              <a:t>Image Quality Matters</a:t>
            </a:r>
          </a:p>
          <a:p>
            <a:pPr marL="1217132" indent="-467832"/>
            <a:r>
              <a:t>16 or 32 bit</a:t>
            </a:r>
          </a:p>
          <a:p>
            <a:pPr marL="1217132" indent="-467832"/>
            <a:r>
              <a:t>High Contrast</a:t>
            </a:r>
          </a:p>
          <a:p>
            <a:pPr marL="1217132" indent="-467832"/>
            <a:r>
              <a:t>Minimal Colours</a:t>
            </a:r>
          </a:p>
          <a:p>
            <a:pPr marL="467832" indent="-467832"/>
            <a:r>
              <a:t>Many Shades of One Colour</a:t>
            </a:r>
          </a:p>
          <a:p>
            <a:pPr marL="467832" indent="-467832"/>
            <a:r>
              <a:t>Beware of Trademarks</a:t>
            </a:r>
          </a:p>
        </p:txBody>
      </p:sp>
      <p:pic>
        <p:nvPicPr>
          <p:cNvPr id="216" name="vectorraster.jpg" descr="vectorrast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8525" y="2235003"/>
            <a:ext cx="9879701" cy="86128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21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pic>
        <p:nvPicPr>
          <p:cNvPr id="222" name="Screenshot 2025-02-24 at 4.48.46 PM.png" descr="Screenshot 2025-02-24 at 4.48.4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87600" y="4395736"/>
            <a:ext cx="5198657" cy="4924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reenshot 2025-02-24 at 4.48.12 PM.png" descr="Screenshot 2025-02-24 at 4.48.1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08657" y="4006912"/>
            <a:ext cx="10869295" cy="570217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Arrow"/>
          <p:cNvSpPr/>
          <p:nvPr/>
        </p:nvSpPr>
        <p:spPr>
          <a:xfrm>
            <a:off x="8966630" y="6305890"/>
            <a:ext cx="2661653" cy="1104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645" y="13824"/>
                </a:moveTo>
                <a:lnTo>
                  <a:pt x="5645" y="21600"/>
                </a:lnTo>
                <a:lnTo>
                  <a:pt x="0" y="10800"/>
                </a:lnTo>
                <a:lnTo>
                  <a:pt x="5645" y="0"/>
                </a:lnTo>
                <a:lnTo>
                  <a:pt x="5645" y="7776"/>
                </a:lnTo>
                <a:lnTo>
                  <a:pt x="21600" y="7776"/>
                </a:lnTo>
                <a:lnTo>
                  <a:pt x="21600" y="13824"/>
                </a:lnTo>
                <a:close/>
              </a:path>
            </a:pathLst>
          </a:custGeom>
          <a:solidFill>
            <a:srgbClr val="2776E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25" name="Importing Images"/>
          <p:cNvSpPr txBox="1"/>
          <p:nvPr>
            <p:ph type="title"/>
          </p:nvPr>
        </p:nvSpPr>
        <p:spPr>
          <a:xfrm>
            <a:off x="12098743" y="864810"/>
            <a:ext cx="11315295" cy="4316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20000"/>
              </a:lnSpc>
            </a:lvl1pPr>
          </a:lstStyle>
          <a:p>
            <a:pPr/>
            <a:r>
              <a:t>Importing Images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30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31" name="Tracing the Image"/>
          <p:cNvSpPr txBox="1"/>
          <p:nvPr>
            <p:ph type="title"/>
          </p:nvPr>
        </p:nvSpPr>
        <p:spPr>
          <a:xfrm>
            <a:off x="12098743" y="864810"/>
            <a:ext cx="11315295" cy="4316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20000"/>
              </a:lnSpc>
            </a:lvl1pPr>
          </a:lstStyle>
          <a:p>
            <a:pPr/>
            <a:r>
              <a:t>Tracing the Image</a:t>
            </a:r>
          </a:p>
        </p:txBody>
      </p:sp>
      <p:grpSp>
        <p:nvGrpSpPr>
          <p:cNvPr id="234" name="Group"/>
          <p:cNvGrpSpPr/>
          <p:nvPr/>
        </p:nvGrpSpPr>
        <p:grpSpPr>
          <a:xfrm>
            <a:off x="4409129" y="1005077"/>
            <a:ext cx="3355599" cy="10912854"/>
            <a:chOff x="0" y="0"/>
            <a:chExt cx="3355598" cy="10912853"/>
          </a:xfrm>
        </p:grpSpPr>
        <p:pic>
          <p:nvPicPr>
            <p:cNvPr id="232" name="Screenshot 2025-02-24 at 4.53.43 PM.png" descr="Screenshot 2025-02-24 at 4.53.43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355599" cy="72726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Screenshot 2025-02-24 at 4.54.26 PM.png" descr="Screenshot 2025-02-24 at 4.54.26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14" y="7252899"/>
              <a:ext cx="3352171" cy="36599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5" name="Screenshot 2025-02-24 at 4.56.02 PM.png" descr="Screenshot 2025-02-24 at 4.56.02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341931" y="3993608"/>
            <a:ext cx="10828920" cy="5728784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Arrow"/>
          <p:cNvSpPr/>
          <p:nvPr/>
        </p:nvSpPr>
        <p:spPr>
          <a:xfrm>
            <a:off x="8462778" y="6223000"/>
            <a:ext cx="3181102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33" y="13824"/>
                </a:moveTo>
                <a:lnTo>
                  <a:pt x="5433" y="21600"/>
                </a:lnTo>
                <a:lnTo>
                  <a:pt x="0" y="10800"/>
                </a:lnTo>
                <a:lnTo>
                  <a:pt x="5433" y="0"/>
                </a:lnTo>
                <a:lnTo>
                  <a:pt x="5433" y="7776"/>
                </a:lnTo>
                <a:lnTo>
                  <a:pt x="21600" y="7776"/>
                </a:lnTo>
                <a:lnTo>
                  <a:pt x="21600" y="13824"/>
                </a:lnTo>
                <a:close/>
              </a:path>
            </a:pathLst>
          </a:custGeom>
          <a:solidFill>
            <a:srgbClr val="2776E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Line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212121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41" name="Line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212121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42" name="Cleaning Vectors"/>
          <p:cNvSpPr txBox="1"/>
          <p:nvPr>
            <p:ph type="title"/>
          </p:nvPr>
        </p:nvSpPr>
        <p:spPr>
          <a:xfrm>
            <a:off x="12098743" y="864810"/>
            <a:ext cx="11315295" cy="4316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20000"/>
              </a:lnSpc>
            </a:lvl1pPr>
          </a:lstStyle>
          <a:p>
            <a:pPr/>
            <a:r>
              <a:t>Cleaning Vectors</a:t>
            </a:r>
          </a:p>
        </p:txBody>
      </p:sp>
      <p:pic>
        <p:nvPicPr>
          <p:cNvPr id="243" name="Screenshot 2025-02-24 at 4.57.51 PM.png" descr="Screenshot 2025-02-24 at 4.57.5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16606" y="5188858"/>
            <a:ext cx="5140645" cy="3338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Screenshot 2025-02-24 at 4.58.53 PM.png" descr="Screenshot 2025-02-24 at 4.58.5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330877" y="3969894"/>
            <a:ext cx="10851028" cy="577621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Arrow"/>
          <p:cNvSpPr/>
          <p:nvPr/>
        </p:nvSpPr>
        <p:spPr>
          <a:xfrm>
            <a:off x="8903513" y="6223000"/>
            <a:ext cx="3181101" cy="1270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33" y="13824"/>
                </a:moveTo>
                <a:lnTo>
                  <a:pt x="5433" y="21600"/>
                </a:lnTo>
                <a:lnTo>
                  <a:pt x="0" y="10800"/>
                </a:lnTo>
                <a:lnTo>
                  <a:pt x="5433" y="0"/>
                </a:lnTo>
                <a:lnTo>
                  <a:pt x="5433" y="7776"/>
                </a:lnTo>
                <a:lnTo>
                  <a:pt x="21600" y="7776"/>
                </a:lnTo>
                <a:lnTo>
                  <a:pt x="21600" y="13824"/>
                </a:lnTo>
                <a:close/>
              </a:path>
            </a:pathLst>
          </a:custGeom>
          <a:solidFill>
            <a:srgbClr val="2776E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i="0" spc="156" sz="2600">
                <a:solidFill>
                  <a:srgbClr val="FFFFFF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BITMAP TO VECTOR CONVERSION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BITMAP TO VECTOR CONVERSION</a:t>
            </a:r>
          </a:p>
        </p:txBody>
      </p:sp>
      <p:sp>
        <p:nvSpPr>
          <p:cNvPr id="250" name="Simply Technologies…"/>
          <p:cNvSpPr txBox="1"/>
          <p:nvPr>
            <p:ph type="subTitle" sz="quarter" idx="1"/>
          </p:nvPr>
        </p:nvSpPr>
        <p:spPr>
          <a:xfrm>
            <a:off x="791798" y="826864"/>
            <a:ext cx="9964775" cy="6161623"/>
          </a:xfrm>
          <a:prstGeom prst="rect">
            <a:avLst/>
          </a:prstGeom>
        </p:spPr>
        <p:txBody>
          <a:bodyPr/>
          <a:lstStyle/>
          <a:p>
            <a:pPr/>
            <a:r>
              <a:t>Simply Technologies</a:t>
            </a:r>
          </a:p>
          <a:p>
            <a:pPr/>
            <a:r>
              <a:t>Lesson Guide</a:t>
            </a:r>
          </a:p>
        </p:txBody>
      </p:sp>
      <p:sp>
        <p:nvSpPr>
          <p:cNvPr id="251" name="Session 8 Summary"/>
          <p:cNvSpPr txBox="1"/>
          <p:nvPr>
            <p:ph type="ctrTitle"/>
          </p:nvPr>
        </p:nvSpPr>
        <p:spPr>
          <a:xfrm>
            <a:off x="574426" y="9557635"/>
            <a:ext cx="23235148" cy="2647065"/>
          </a:xfrm>
          <a:prstGeom prst="rect">
            <a:avLst/>
          </a:prstGeom>
        </p:spPr>
        <p:txBody>
          <a:bodyPr/>
          <a:lstStyle/>
          <a:p>
            <a:pPr/>
            <a:r>
              <a:t>Session 8 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00"/>
      </a:dk1>
      <a:lt1>
        <a:srgbClr val="000034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b="0" baseline="0" cap="none" i="1" spc="-44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8_Academy">
  <a:themeElements>
    <a:clrScheme name="28_Academy">
      <a:dk1>
        <a:srgbClr val="000000"/>
      </a:dk1>
      <a:lt1>
        <a:srgbClr val="FFFFFF"/>
      </a:lt1>
      <a:dk2>
        <a:srgbClr val="555952"/>
      </a:dk2>
      <a:lt2>
        <a:srgbClr val="D6DCCF"/>
      </a:lt2>
      <a:accent1>
        <a:srgbClr val="3B39E4"/>
      </a:accent1>
      <a:accent2>
        <a:srgbClr val="51C1FD"/>
      </a:accent2>
      <a:accent3>
        <a:srgbClr val="5EF7D2"/>
      </a:accent3>
      <a:accent4>
        <a:srgbClr val="BFF823"/>
      </a:accent4>
      <a:accent5>
        <a:srgbClr val="FFA728"/>
      </a:accent5>
      <a:accent6>
        <a:srgbClr val="FF5F52"/>
      </a:accent6>
      <a:hlink>
        <a:srgbClr val="0000FF"/>
      </a:hlink>
      <a:folHlink>
        <a:srgbClr val="FF00FF"/>
      </a:folHlink>
    </a:clrScheme>
    <a:fontScheme name="28_Academy">
      <a:majorFont>
        <a:latin typeface="Founders Grotesk Semibold"/>
        <a:ea typeface="Founders Grotesk Semibold"/>
        <a:cs typeface="Founders Grotesk Semibold"/>
      </a:majorFont>
      <a:minorFont>
        <a:latin typeface="Founders Grotesk Semibold"/>
        <a:ea typeface="Founders Grotesk Semibold"/>
        <a:cs typeface="Founders Grotesk Semibold"/>
      </a:minorFont>
    </a:fontScheme>
    <a:fmtScheme name="28_Academ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42304"/>
            <a:satOff val="23749"/>
            <a:lumOff val="-45745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all" i="0" spc="156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Founders Grotesk Condensed"/>
            <a:ea typeface="Founders Grotesk Condensed"/>
            <a:cs typeface="Founders Grotesk Condensed"/>
            <a:sym typeface="Founders Grotesk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143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3600"/>
          </a:spcBef>
          <a:spcAft>
            <a:spcPts val="0"/>
          </a:spcAft>
          <a:buClrTx/>
          <a:buSzTx/>
          <a:buFontTx/>
          <a:buNone/>
          <a:tabLst/>
          <a:defRPr b="0" baseline="0" cap="none" i="1" spc="-44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Montserrat Medium"/>
            <a:ea typeface="Montserrat Medium"/>
            <a:cs typeface="Montserrat Medium"/>
            <a:sym typeface="Montserra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